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15" r:id="rId2"/>
    <p:sldId id="316" r:id="rId3"/>
    <p:sldId id="312" r:id="rId4"/>
    <p:sldId id="317" r:id="rId5"/>
    <p:sldId id="310" r:id="rId6"/>
    <p:sldId id="311" r:id="rId7"/>
  </p:sldIdLst>
  <p:sldSz cx="9144000" cy="6858000" type="screen4x3"/>
  <p:notesSz cx="6858000" cy="952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ca-Cola User" initials="C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9832" autoAdjust="0"/>
  </p:normalViewPr>
  <p:slideViewPr>
    <p:cSldViewPr snapToGrid="0">
      <p:cViewPr>
        <p:scale>
          <a:sx n="100" d="100"/>
          <a:sy n="100" d="100"/>
        </p:scale>
        <p:origin x="-1098" y="162"/>
      </p:cViewPr>
      <p:guideLst>
        <p:guide orient="horz" pos="2160"/>
        <p:guide orient="horz" pos="288"/>
        <p:guide orient="horz" pos="40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3942" y="-102"/>
      </p:cViewPr>
      <p:guideLst>
        <p:guide orient="horz" pos="300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82531-2E6B-4AAC-808E-D4AAE1B1AC5F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4DAD2-5E0A-47D1-9350-6E9D8ED9A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185F3-9781-4A74-AA20-CB72F4CBFA02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A522C-449A-4099-8D8E-BB3E23EEA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13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78422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6026539"/>
            <a:ext cx="3067050" cy="529448"/>
          </a:xfrm>
          <a:prstGeom prst="rect">
            <a:avLst/>
          </a:prstGeom>
        </p:spPr>
      </p:pic>
      <p:sp>
        <p:nvSpPr>
          <p:cNvPr id="12" name="Rectangle 1299"/>
          <p:cNvSpPr>
            <a:spLocks noChangeArrowheads="1"/>
          </p:cNvSpPr>
          <p:nvPr userDrawn="1"/>
        </p:nvSpPr>
        <p:spPr bwMode="auto">
          <a:xfrm>
            <a:off x="3782521" y="6596064"/>
            <a:ext cx="1578958" cy="1319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indent="0" algn="ctr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GB" sz="1000" b="1" dirty="0">
                <a:solidFill>
                  <a:srgbClr val="B2B2B2"/>
                </a:solidFill>
              </a:rPr>
              <a:t>Strictly Private &amp; Confidential</a:t>
            </a:r>
            <a:endParaRPr lang="en-US" sz="1000" b="1" dirty="0">
              <a:solidFill>
                <a:srgbClr val="B2B2B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04" y="845743"/>
            <a:ext cx="5612112" cy="305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29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42521" y="6506380"/>
            <a:ext cx="297474" cy="304800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CB74F9A-494C-4D3F-8030-4FDA9AA38AE1}" type="slidenum">
              <a:rPr lang="en-US" sz="1000" noProof="1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noProof="1">
              <a:solidFill>
                <a:srgbClr val="000000"/>
              </a:solidFill>
            </a:endParaRPr>
          </a:p>
        </p:txBody>
      </p:sp>
      <p:sp>
        <p:nvSpPr>
          <p:cNvPr id="7" name="Rectangle 1291"/>
          <p:cNvSpPr>
            <a:spLocks noChangeArrowheads="1"/>
          </p:cNvSpPr>
          <p:nvPr userDrawn="1"/>
        </p:nvSpPr>
        <p:spPr bwMode="auto">
          <a:xfrm>
            <a:off x="0" y="942975"/>
            <a:ext cx="9139604" cy="52388"/>
          </a:xfrm>
          <a:prstGeom prst="rect">
            <a:avLst/>
          </a:prstGeom>
          <a:gradFill rotWithShape="0">
            <a:gsLst>
              <a:gs pos="0">
                <a:srgbClr val="CF0E30">
                  <a:gamma/>
                  <a:tint val="50196"/>
                  <a:invGamma/>
                </a:srgbClr>
              </a:gs>
              <a:gs pos="100000">
                <a:srgbClr val="CF0E3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§"/>
              <a:defRPr/>
            </a:pPr>
            <a:endParaRPr lang="en-US" sz="1100" b="1">
              <a:solidFill>
                <a:srgbClr val="B2B2B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0" y="6033672"/>
            <a:ext cx="1311914" cy="715205"/>
          </a:xfrm>
          <a:prstGeom prst="rect">
            <a:avLst/>
          </a:prstGeom>
        </p:spPr>
      </p:pic>
      <p:sp>
        <p:nvSpPr>
          <p:cNvPr id="9" name="Rectangle 1299"/>
          <p:cNvSpPr>
            <a:spLocks noChangeArrowheads="1"/>
          </p:cNvSpPr>
          <p:nvPr userDrawn="1"/>
        </p:nvSpPr>
        <p:spPr bwMode="auto">
          <a:xfrm>
            <a:off x="3782521" y="6596064"/>
            <a:ext cx="1578958" cy="1319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indent="0" algn="ctr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GB" sz="1000" b="1" dirty="0">
                <a:solidFill>
                  <a:srgbClr val="B2B2B2"/>
                </a:solidFill>
              </a:rPr>
              <a:t>Strictly Private &amp; Confidential</a:t>
            </a:r>
            <a:endParaRPr lang="en-US" sz="1000" b="1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9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</a:pPr>
            <a:endParaRPr lang="en-US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85" y="2911480"/>
            <a:ext cx="367811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885" y="1830389"/>
            <a:ext cx="3649540" cy="722312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45720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2275154"/>
            <a:ext cx="4160733" cy="226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581" y="1293813"/>
            <a:ext cx="4249615" cy="509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874" y="1293813"/>
            <a:ext cx="4251080" cy="509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291"/>
          <p:cNvSpPr>
            <a:spLocks noChangeArrowheads="1"/>
          </p:cNvSpPr>
          <p:nvPr userDrawn="1"/>
        </p:nvSpPr>
        <p:spPr bwMode="auto">
          <a:xfrm>
            <a:off x="0" y="942975"/>
            <a:ext cx="9139604" cy="52388"/>
          </a:xfrm>
          <a:prstGeom prst="rect">
            <a:avLst/>
          </a:prstGeom>
          <a:gradFill rotWithShape="0">
            <a:gsLst>
              <a:gs pos="0">
                <a:srgbClr val="CF0E30">
                  <a:gamma/>
                  <a:tint val="50196"/>
                  <a:invGamma/>
                </a:srgbClr>
              </a:gs>
              <a:gs pos="100000">
                <a:srgbClr val="CF0E3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§"/>
              <a:defRPr/>
            </a:pPr>
            <a:endParaRPr lang="en-US" sz="1100" b="1">
              <a:solidFill>
                <a:srgbClr val="B2B2B2"/>
              </a:solidFill>
            </a:endParaRPr>
          </a:p>
        </p:txBody>
      </p:sp>
      <p:sp>
        <p:nvSpPr>
          <p:cNvPr id="8" name="Rectangle 1299"/>
          <p:cNvSpPr>
            <a:spLocks noChangeArrowheads="1"/>
          </p:cNvSpPr>
          <p:nvPr userDrawn="1"/>
        </p:nvSpPr>
        <p:spPr bwMode="auto">
          <a:xfrm>
            <a:off x="3782521" y="6596064"/>
            <a:ext cx="1578958" cy="1319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indent="0" algn="ctr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GB" sz="1000" b="1" dirty="0">
                <a:solidFill>
                  <a:srgbClr val="B2B2B2"/>
                </a:solidFill>
              </a:rPr>
              <a:t>Strictly Private &amp; Confidential</a:t>
            </a:r>
            <a:endParaRPr lang="en-US" sz="1000" b="1" dirty="0">
              <a:solidFill>
                <a:srgbClr val="B2B2B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0" y="6033672"/>
            <a:ext cx="1311914" cy="715205"/>
          </a:xfrm>
          <a:prstGeom prst="rect">
            <a:avLst/>
          </a:prstGeom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42521" y="6506380"/>
            <a:ext cx="297474" cy="304800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CB74F9A-494C-4D3F-8030-4FDA9AA38AE1}" type="slidenum">
              <a:rPr lang="en-US" sz="1000" noProof="1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99"/>
          <p:cNvSpPr>
            <a:spLocks noChangeArrowheads="1"/>
          </p:cNvSpPr>
          <p:nvPr userDrawn="1"/>
        </p:nvSpPr>
        <p:spPr bwMode="auto">
          <a:xfrm>
            <a:off x="3782521" y="6596064"/>
            <a:ext cx="1578958" cy="1319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indent="0" algn="ctr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GB" sz="1000" b="1" dirty="0">
                <a:solidFill>
                  <a:srgbClr val="B2B2B2"/>
                </a:solidFill>
              </a:rPr>
              <a:t>Strictly Private &amp; Confidential</a:t>
            </a:r>
            <a:endParaRPr lang="en-US" sz="1000" b="1" dirty="0">
              <a:solidFill>
                <a:srgbClr val="B2B2B2"/>
              </a:solidFill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242521" y="6506380"/>
            <a:ext cx="29747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2239" rIns="0" bIns="4223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CB74F9A-494C-4D3F-8030-4FDA9AA38AE1}" type="slidenum">
              <a:rPr lang="en-US" sz="1000" noProof="1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noProof="1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0" y="6033672"/>
            <a:ext cx="1311914" cy="71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2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1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gray">
          <a:xfrm>
            <a:off x="250583" y="347663"/>
            <a:ext cx="864137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583" y="1293813"/>
            <a:ext cx="8641373" cy="50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4605" rIns="0" bIns="44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Click to edit master</a:t>
            </a:r>
            <a:r>
              <a:rPr lang="en-CA" altLang="zh-CN" dirty="0" smtClean="0"/>
              <a:t> </a:t>
            </a:r>
            <a:r>
              <a:rPr lang="en-CA" noProof="1" smtClean="0"/>
              <a:t>text styles</a:t>
            </a:r>
          </a:p>
          <a:p>
            <a:pPr lvl="1"/>
            <a:r>
              <a:rPr lang="en-CA" noProof="1" smtClean="0"/>
              <a:t>Second level</a:t>
            </a:r>
          </a:p>
          <a:p>
            <a:pPr lvl="2"/>
            <a:r>
              <a:rPr lang="en-CA" noProof="1" smtClean="0"/>
              <a:t>Third level</a:t>
            </a:r>
            <a:endParaRPr lang="en-CA" altLang="zh-CN" dirty="0" smtClean="0"/>
          </a:p>
          <a:p>
            <a:pPr lvl="3"/>
            <a:r>
              <a:rPr lang="en-CA" altLang="zh-CN" dirty="0" smtClean="0"/>
              <a:t>Fourth level</a:t>
            </a:r>
          </a:p>
          <a:p>
            <a:pPr lvl="4"/>
            <a:r>
              <a:rPr lang="es-ES_tradnl" dirty="0" err="1" smtClean="0"/>
              <a:t>xxxx</a:t>
            </a:r>
            <a:endParaRPr lang="es-ES_tradnl" noProof="1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5946" y="6506380"/>
            <a:ext cx="29747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2239" rIns="0" bIns="42239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800" b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635E4D00-3E2F-4567-844B-376437CBE37A}" type="slidenum">
              <a:rPr sz="1000" noProof="1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1000" noProof="1">
              <a:solidFill>
                <a:srgbClr val="000000"/>
              </a:solidFill>
            </a:endParaRPr>
          </a:p>
        </p:txBody>
      </p:sp>
      <p:sp>
        <p:nvSpPr>
          <p:cNvPr id="1082" name="Notes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8087" y="6481862"/>
            <a:ext cx="5773615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76213" indent="-176213" defTabSz="839788"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8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3978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39788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2pPr>
      <a:lvl3pPr algn="l" defTabSz="839788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3pPr>
      <a:lvl4pPr algn="l" defTabSz="839788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4pPr>
      <a:lvl5pPr algn="l" defTabSz="839788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5pPr>
      <a:lvl6pPr marL="457200" algn="l" defTabSz="839788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6pPr>
      <a:lvl7pPr marL="914400" algn="l" defTabSz="839788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7pPr>
      <a:lvl8pPr marL="1371600" algn="l" defTabSz="839788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8pPr>
      <a:lvl9pPr marL="1828800" algn="l" defTabSz="839788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9pPr>
    </p:titleStyle>
    <p:bodyStyle>
      <a:lvl1pPr marL="263525" indent="-263525" algn="l" defTabSz="935038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11138" algn="l" defTabSz="93503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57300" indent="-193675" algn="l" defTabSz="93503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714500" indent="-193675" algn="l" defTabSz="93503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198688" indent="-203200" algn="l" defTabSz="935038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655888" indent="-203200" algn="l" defTabSz="935038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3113088" indent="-203200" algn="l" defTabSz="935038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570288" indent="-203200" algn="l" defTabSz="935038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4027488" indent="-203200" algn="l" defTabSz="935038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74F9A-494C-4D3F-8030-4FDA9AA38AE1}" type="slidenum">
              <a:rPr lang="en-US" sz="1000" noProof="1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sz="1000" noProof="1">
              <a:solidFill>
                <a:srgbClr val="000000"/>
              </a:solidFill>
            </a:endParaRPr>
          </a:p>
        </p:txBody>
      </p:sp>
      <p:sp>
        <p:nvSpPr>
          <p:cNvPr id="5" name="Left-Right Arrow 4"/>
          <p:cNvSpPr/>
          <p:nvPr/>
        </p:nvSpPr>
        <p:spPr bwMode="auto">
          <a:xfrm>
            <a:off x="3551582" y="2369519"/>
            <a:ext cx="1216152" cy="484632"/>
          </a:xfrm>
          <a:prstGeom prst="left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</a:pPr>
            <a:endParaRPr lang="nl-NL" sz="14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eft-Right Arrow 5"/>
          <p:cNvSpPr/>
          <p:nvPr/>
        </p:nvSpPr>
        <p:spPr bwMode="auto">
          <a:xfrm>
            <a:off x="3551582" y="4617419"/>
            <a:ext cx="1216152" cy="484632"/>
          </a:xfrm>
          <a:prstGeom prst="left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</a:pPr>
            <a:endParaRPr lang="nl-NL" sz="1400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4" y="1460249"/>
            <a:ext cx="2219325" cy="219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98" y="1645047"/>
            <a:ext cx="18954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0583" y="347663"/>
            <a:ext cx="8641373" cy="458787"/>
          </a:xfrm>
        </p:spPr>
        <p:txBody>
          <a:bodyPr/>
          <a:lstStyle/>
          <a:p>
            <a:pPr algn="ctr"/>
            <a:r>
              <a:rPr lang="nl-NL" dirty="0" err="1" smtClean="0"/>
              <a:t>Minicube</a:t>
            </a:r>
            <a:r>
              <a:rPr lang="nl-NL" dirty="0" smtClean="0"/>
              <a:t> </a:t>
            </a:r>
            <a:r>
              <a:rPr lang="nl-NL" dirty="0" err="1" smtClean="0"/>
              <a:t>vs</a:t>
            </a:r>
            <a:r>
              <a:rPr lang="nl-NL" dirty="0" smtClean="0"/>
              <a:t> </a:t>
            </a:r>
            <a:r>
              <a:rPr lang="nl-NL" dirty="0" err="1" smtClean="0"/>
              <a:t>Icool</a:t>
            </a:r>
            <a:r>
              <a:rPr lang="nl-NL" dirty="0" smtClean="0"/>
              <a:t> 40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1601922" y="11049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nl-NL" dirty="0" err="1" smtClean="0">
                <a:latin typeface="Arial" pitchFamily="34" charset="0"/>
                <a:cs typeface="Arial" pitchFamily="34" charset="0"/>
              </a:rPr>
              <a:t>Minicube</a:t>
            </a:r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9147" y="11049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nl-NL" dirty="0" err="1" smtClean="0">
                <a:latin typeface="Arial" pitchFamily="34" charset="0"/>
                <a:cs typeface="Arial" pitchFamily="34" charset="0"/>
              </a:rPr>
              <a:t>Icool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 40</a:t>
            </a:r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025" y="4238754"/>
            <a:ext cx="2937856" cy="3408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14550" indent="-28575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b="1" dirty="0" smtClean="0">
                <a:latin typeface="+mj-lt"/>
                <a:cs typeface="Arial" pitchFamily="34" charset="0"/>
              </a:rPr>
              <a:t>Test in GB</a:t>
            </a:r>
          </a:p>
          <a:p>
            <a:pPr marL="314550" indent="-28575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b="1" dirty="0" smtClean="0">
                <a:latin typeface="+mj-lt"/>
                <a:cs typeface="Arial" pitchFamily="34" charset="0"/>
              </a:rPr>
              <a:t>665 X 612 X 505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+mj-lt"/>
                <a:cs typeface="Arial" pitchFamily="34" charset="0"/>
              </a:rPr>
              <a:t>No. of </a:t>
            </a:r>
            <a:r>
              <a:rPr lang="nl-NL" sz="1400" dirty="0" err="1" smtClean="0">
                <a:latin typeface="+mj-lt"/>
                <a:cs typeface="Arial" pitchFamily="34" charset="0"/>
              </a:rPr>
              <a:t>shelves</a:t>
            </a:r>
            <a:r>
              <a:rPr lang="nl-NL" sz="1400" dirty="0" smtClean="0">
                <a:latin typeface="+mj-lt"/>
                <a:cs typeface="Arial" pitchFamily="34" charset="0"/>
              </a:rPr>
              <a:t>: 2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+mj-lt"/>
                <a:cs typeface="Arial" pitchFamily="34" charset="0"/>
              </a:rPr>
              <a:t>Max. </a:t>
            </a:r>
            <a:r>
              <a:rPr lang="nl-NL" sz="1400" dirty="0" err="1" smtClean="0">
                <a:latin typeface="+mj-lt"/>
                <a:cs typeface="Arial" pitchFamily="34" charset="0"/>
              </a:rPr>
              <a:t>capacity</a:t>
            </a:r>
            <a:r>
              <a:rPr lang="nl-NL" sz="1400" dirty="0" smtClean="0">
                <a:latin typeface="+mj-lt"/>
                <a:cs typeface="Arial" pitchFamily="34" charset="0"/>
              </a:rPr>
              <a:t> </a:t>
            </a:r>
            <a:r>
              <a:rPr lang="nl-NL" sz="1400" b="1" dirty="0" err="1" smtClean="0">
                <a:latin typeface="+mj-lt"/>
                <a:cs typeface="Arial" pitchFamily="34" charset="0"/>
              </a:rPr>
              <a:t>cans</a:t>
            </a:r>
            <a:r>
              <a:rPr lang="nl-NL" sz="1400" b="1" dirty="0" smtClean="0">
                <a:latin typeface="+mj-lt"/>
                <a:cs typeface="Arial" pitchFamily="34" charset="0"/>
              </a:rPr>
              <a:t>: 84</a:t>
            </a:r>
            <a:endParaRPr lang="nl-NL" sz="1400" dirty="0" smtClean="0">
              <a:latin typeface="+mj-lt"/>
              <a:cs typeface="Arial" pitchFamily="34" charset="0"/>
            </a:endParaRP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err="1" smtClean="0">
                <a:latin typeface="+mj-lt"/>
                <a:cs typeface="Arial" pitchFamily="34" charset="0"/>
              </a:rPr>
              <a:t>Max.capacity</a:t>
            </a:r>
            <a:r>
              <a:rPr lang="nl-NL" sz="1400" dirty="0" smtClean="0">
                <a:latin typeface="+mj-lt"/>
                <a:cs typeface="Arial" pitchFamily="34" charset="0"/>
              </a:rPr>
              <a:t> </a:t>
            </a:r>
            <a:r>
              <a:rPr lang="nl-NL" sz="1400" b="1" dirty="0" smtClean="0">
                <a:latin typeface="+mj-lt"/>
                <a:cs typeface="Arial" pitchFamily="34" charset="0"/>
              </a:rPr>
              <a:t>PET: -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err="1" smtClean="0">
                <a:latin typeface="+mj-lt"/>
                <a:cs typeface="Arial" pitchFamily="34" charset="0"/>
              </a:rPr>
              <a:t>Facings</a:t>
            </a:r>
            <a:r>
              <a:rPr lang="nl-NL" sz="1400" dirty="0" smtClean="0">
                <a:latin typeface="+mj-lt"/>
                <a:cs typeface="Arial" pitchFamily="34" charset="0"/>
              </a:rPr>
              <a:t> per </a:t>
            </a:r>
            <a:r>
              <a:rPr lang="nl-NL" sz="1400" dirty="0" err="1" smtClean="0">
                <a:latin typeface="+mj-lt"/>
                <a:cs typeface="Arial" pitchFamily="34" charset="0"/>
              </a:rPr>
              <a:t>shelf</a:t>
            </a:r>
            <a:r>
              <a:rPr lang="nl-NL" sz="1400" dirty="0" smtClean="0">
                <a:latin typeface="+mj-lt"/>
                <a:cs typeface="Arial" pitchFamily="34" charset="0"/>
              </a:rPr>
              <a:t>: 6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err="1" smtClean="0">
                <a:latin typeface="+mj-lt"/>
                <a:cs typeface="Arial" pitchFamily="34" charset="0"/>
              </a:rPr>
              <a:t>Noise</a:t>
            </a:r>
            <a:r>
              <a:rPr lang="nl-NL" sz="1400" dirty="0" smtClean="0">
                <a:latin typeface="+mj-lt"/>
                <a:cs typeface="Arial" pitchFamily="34" charset="0"/>
              </a:rPr>
              <a:t> (dB) : 54,3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b="1" dirty="0" smtClean="0">
                <a:latin typeface="+mj-lt"/>
                <a:cs typeface="Arial" pitchFamily="34" charset="0"/>
              </a:rPr>
              <a:t>Prijs: € ?,- </a:t>
            </a:r>
            <a:r>
              <a:rPr lang="nl-NL" sz="1400" dirty="0" smtClean="0">
                <a:latin typeface="+mj-lt"/>
                <a:cs typeface="Arial" pitchFamily="34" charset="0"/>
              </a:rPr>
              <a:t>afhankelijk van aantallen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 smtClean="0"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 lvl="1"/>
            <a:endParaRPr lang="nl-NL" dirty="0">
              <a:latin typeface="Arial" pitchFamily="34" charset="0"/>
              <a:cs typeface="Arial" pitchFamily="34" charset="0"/>
            </a:endParaRPr>
          </a:p>
          <a:p>
            <a:pPr lvl="1"/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7878" y="4238754"/>
            <a:ext cx="3451519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b="1" dirty="0" smtClean="0">
                <a:solidFill>
                  <a:prstClr val="black"/>
                </a:solidFill>
                <a:latin typeface="+mj-lt"/>
              </a:rPr>
              <a:t>Test in BLX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b="1" dirty="0" smtClean="0">
                <a:solidFill>
                  <a:prstClr val="black"/>
                </a:solidFill>
                <a:latin typeface="+mj-lt"/>
              </a:rPr>
              <a:t>589 x 435 x 470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b="0" dirty="0" smtClean="0">
                <a:solidFill>
                  <a:prstClr val="black"/>
                </a:solidFill>
                <a:latin typeface="+mj-lt"/>
              </a:rPr>
              <a:t>No. of shelves: 2 (+</a:t>
            </a:r>
            <a:r>
              <a:rPr lang="en-GB" sz="1400" b="0" dirty="0" err="1" smtClean="0">
                <a:solidFill>
                  <a:prstClr val="black"/>
                </a:solidFill>
                <a:latin typeface="+mj-lt"/>
              </a:rPr>
              <a:t>bodum</a:t>
            </a:r>
            <a:r>
              <a:rPr lang="en-GB" sz="1400" b="0" dirty="0" smtClean="0">
                <a:solidFill>
                  <a:prstClr val="black"/>
                </a:solidFill>
                <a:latin typeface="+mj-lt"/>
              </a:rPr>
              <a:t>)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b="0" dirty="0" smtClean="0">
                <a:solidFill>
                  <a:prstClr val="black"/>
                </a:solidFill>
                <a:latin typeface="+mj-lt"/>
              </a:rPr>
              <a:t>Max. capacity </a:t>
            </a:r>
            <a:r>
              <a:rPr lang="en-GB" sz="1400" b="1" dirty="0" smtClean="0">
                <a:solidFill>
                  <a:prstClr val="black"/>
                </a:solidFill>
                <a:latin typeface="+mj-lt"/>
              </a:rPr>
              <a:t>cans: 45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b="0" dirty="0" smtClean="0">
                <a:solidFill>
                  <a:prstClr val="black"/>
                </a:solidFill>
                <a:latin typeface="+mj-lt"/>
              </a:rPr>
              <a:t>Max. capacity </a:t>
            </a:r>
            <a:r>
              <a:rPr lang="en-GB" sz="1400" b="1" dirty="0" smtClean="0">
                <a:solidFill>
                  <a:prstClr val="black"/>
                </a:solidFill>
                <a:latin typeface="+mj-lt"/>
              </a:rPr>
              <a:t>PET: 20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+mj-lt"/>
              </a:rPr>
              <a:t>Facing per shelf: 5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+mj-lt"/>
              </a:rPr>
              <a:t>Noise (dB): 53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b="1" dirty="0" err="1" smtClean="0">
                <a:solidFill>
                  <a:prstClr val="black"/>
                </a:solidFill>
                <a:latin typeface="+mj-lt"/>
              </a:rPr>
              <a:t>Prijs</a:t>
            </a:r>
            <a:r>
              <a:rPr lang="en-GB" sz="1400" b="1" dirty="0" smtClean="0">
                <a:solidFill>
                  <a:prstClr val="black"/>
                </a:solidFill>
                <a:latin typeface="+mj-lt"/>
              </a:rPr>
              <a:t>: € ,-  </a:t>
            </a:r>
            <a:r>
              <a:rPr lang="en-GB" sz="1400" dirty="0" err="1" smtClean="0">
                <a:solidFill>
                  <a:prstClr val="black"/>
                </a:solidFill>
                <a:latin typeface="+mj-lt"/>
              </a:rPr>
              <a:t>afhankelijk</a:t>
            </a:r>
            <a:r>
              <a:rPr lang="en-GB" sz="1400" dirty="0" smtClean="0">
                <a:solidFill>
                  <a:prstClr val="black"/>
                </a:solidFill>
                <a:latin typeface="+mj-lt"/>
              </a:rPr>
              <a:t> van </a:t>
            </a:r>
            <a:r>
              <a:rPr lang="en-GB" sz="1400" dirty="0" err="1" smtClean="0">
                <a:solidFill>
                  <a:prstClr val="black"/>
                </a:solidFill>
                <a:latin typeface="+mj-lt"/>
              </a:rPr>
              <a:t>aantallen</a:t>
            </a:r>
            <a:endParaRPr lang="en-GB" sz="1400" dirty="0" smtClean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64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Super 5 </a:t>
            </a:r>
            <a:r>
              <a:rPr lang="nl-NL" dirty="0" err="1" smtClean="0"/>
              <a:t>vs</a:t>
            </a:r>
            <a:r>
              <a:rPr lang="nl-NL" dirty="0" smtClean="0"/>
              <a:t> </a:t>
            </a:r>
            <a:r>
              <a:rPr lang="nl-NL" dirty="0" err="1" smtClean="0"/>
              <a:t>Icool</a:t>
            </a:r>
            <a:r>
              <a:rPr lang="nl-NL" dirty="0" smtClean="0"/>
              <a:t> 150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74F9A-494C-4D3F-8030-4FDA9AA38AE1}" type="slidenum">
              <a:rPr lang="en-US" sz="1000" noProof="1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z="1000" noProof="1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1922" y="11049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Super 5</a:t>
            </a:r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9145" y="11049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nl-NL" dirty="0" err="1" smtClean="0">
                <a:latin typeface="Arial" pitchFamily="34" charset="0"/>
                <a:cs typeface="Arial" pitchFamily="34" charset="0"/>
              </a:rPr>
              <a:t>Icool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 150</a:t>
            </a:r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64205" y="4288009"/>
            <a:ext cx="3451519" cy="185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b="1" dirty="0" smtClean="0">
                <a:solidFill>
                  <a:prstClr val="black"/>
                </a:solidFill>
                <a:latin typeface="+mj-lt"/>
              </a:rPr>
              <a:t>876 x 500 x 614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b="0" dirty="0" smtClean="0">
                <a:solidFill>
                  <a:prstClr val="black"/>
                </a:solidFill>
                <a:latin typeface="+mj-lt"/>
              </a:rPr>
              <a:t>No. of shelves: 2 (+</a:t>
            </a:r>
            <a:r>
              <a:rPr lang="en-GB" sz="1400" b="0" dirty="0" err="1" smtClean="0">
                <a:solidFill>
                  <a:prstClr val="black"/>
                </a:solidFill>
                <a:latin typeface="+mj-lt"/>
              </a:rPr>
              <a:t>bodum</a:t>
            </a:r>
            <a:r>
              <a:rPr lang="en-GB" sz="1400" b="0" dirty="0" smtClean="0">
                <a:solidFill>
                  <a:prstClr val="black"/>
                </a:solidFill>
                <a:latin typeface="+mj-lt"/>
              </a:rPr>
              <a:t>)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b="0" dirty="0" smtClean="0">
                <a:solidFill>
                  <a:prstClr val="black"/>
                </a:solidFill>
                <a:latin typeface="+mj-lt"/>
              </a:rPr>
              <a:t>Max. capacity </a:t>
            </a:r>
            <a:r>
              <a:rPr lang="en-GB" sz="1400" b="1" dirty="0" smtClean="0">
                <a:solidFill>
                  <a:prstClr val="black"/>
                </a:solidFill>
                <a:latin typeface="+mj-lt"/>
              </a:rPr>
              <a:t>cans: 168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b="0" dirty="0" smtClean="0">
                <a:solidFill>
                  <a:prstClr val="black"/>
                </a:solidFill>
                <a:latin typeface="+mj-lt"/>
              </a:rPr>
              <a:t>Max. capacity </a:t>
            </a:r>
            <a:r>
              <a:rPr lang="en-GB" sz="1400" b="1" dirty="0" smtClean="0">
                <a:solidFill>
                  <a:prstClr val="black"/>
                </a:solidFill>
                <a:latin typeface="+mj-lt"/>
              </a:rPr>
              <a:t>PET: 90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+mj-lt"/>
              </a:rPr>
              <a:t>Facing per shelf: 6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+mj-lt"/>
              </a:rPr>
              <a:t>Noise (dB): 53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b="1" dirty="0" err="1" smtClean="0">
                <a:solidFill>
                  <a:prstClr val="black"/>
                </a:solidFill>
                <a:latin typeface="+mj-lt"/>
              </a:rPr>
              <a:t>Prijs</a:t>
            </a:r>
            <a:r>
              <a:rPr lang="en-GB" sz="1400" b="1" dirty="0" smtClean="0">
                <a:solidFill>
                  <a:prstClr val="black"/>
                </a:solidFill>
                <a:latin typeface="+mj-lt"/>
              </a:rPr>
              <a:t>: € </a:t>
            </a:r>
            <a:r>
              <a:rPr lang="en-GB" sz="1400" b="1" smtClean="0">
                <a:solidFill>
                  <a:prstClr val="black"/>
                </a:solidFill>
                <a:latin typeface="+mj-lt"/>
              </a:rPr>
              <a:t>365,-</a:t>
            </a:r>
            <a:endParaRPr lang="en-GB" sz="1400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025" y="4288009"/>
            <a:ext cx="235949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14550" indent="-28575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b="1" dirty="0" smtClean="0">
                <a:latin typeface="+mj-lt"/>
                <a:cs typeface="Arial" pitchFamily="34" charset="0"/>
              </a:rPr>
              <a:t>890 X 500 X 615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+mj-lt"/>
                <a:cs typeface="Arial" pitchFamily="34" charset="0"/>
              </a:rPr>
              <a:t>No. of </a:t>
            </a:r>
            <a:r>
              <a:rPr lang="nl-NL" sz="1400" dirty="0" err="1" smtClean="0">
                <a:latin typeface="+mj-lt"/>
                <a:cs typeface="Arial" pitchFamily="34" charset="0"/>
              </a:rPr>
              <a:t>shelves</a:t>
            </a:r>
            <a:r>
              <a:rPr lang="nl-NL" sz="1400" dirty="0" smtClean="0">
                <a:latin typeface="+mj-lt"/>
                <a:cs typeface="Arial" pitchFamily="34" charset="0"/>
              </a:rPr>
              <a:t>: 2 (+ </a:t>
            </a:r>
            <a:r>
              <a:rPr lang="nl-NL" sz="1400" dirty="0" err="1" smtClean="0">
                <a:latin typeface="+mj-lt"/>
                <a:cs typeface="Arial" pitchFamily="34" charset="0"/>
              </a:rPr>
              <a:t>bodum</a:t>
            </a:r>
            <a:r>
              <a:rPr lang="nl-NL" sz="1400" dirty="0" smtClean="0">
                <a:latin typeface="+mj-lt"/>
                <a:cs typeface="Arial" pitchFamily="34" charset="0"/>
              </a:rPr>
              <a:t>)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+mj-lt"/>
                <a:cs typeface="Arial" pitchFamily="34" charset="0"/>
              </a:rPr>
              <a:t>Max. </a:t>
            </a:r>
            <a:r>
              <a:rPr lang="nl-NL" sz="1400" dirty="0" err="1" smtClean="0">
                <a:latin typeface="+mj-lt"/>
                <a:cs typeface="Arial" pitchFamily="34" charset="0"/>
              </a:rPr>
              <a:t>capacity</a:t>
            </a:r>
            <a:r>
              <a:rPr lang="nl-NL" sz="1400" dirty="0" smtClean="0">
                <a:latin typeface="+mj-lt"/>
                <a:cs typeface="Arial" pitchFamily="34" charset="0"/>
              </a:rPr>
              <a:t> </a:t>
            </a:r>
            <a:r>
              <a:rPr lang="nl-NL" sz="1400" b="1" dirty="0" err="1" smtClean="0">
                <a:latin typeface="+mj-lt"/>
                <a:cs typeface="Arial" pitchFamily="34" charset="0"/>
              </a:rPr>
              <a:t>cans</a:t>
            </a:r>
            <a:r>
              <a:rPr lang="nl-NL" sz="1400" b="1" dirty="0" smtClean="0">
                <a:latin typeface="+mj-lt"/>
                <a:cs typeface="Arial" pitchFamily="34" charset="0"/>
              </a:rPr>
              <a:t>:  162</a:t>
            </a:r>
            <a:endParaRPr lang="nl-NL" sz="1400" dirty="0" smtClean="0">
              <a:latin typeface="+mj-lt"/>
              <a:cs typeface="Arial" pitchFamily="34" charset="0"/>
            </a:endParaRP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err="1" smtClean="0">
                <a:latin typeface="+mj-lt"/>
                <a:cs typeface="Arial" pitchFamily="34" charset="0"/>
              </a:rPr>
              <a:t>Max.capacity</a:t>
            </a:r>
            <a:r>
              <a:rPr lang="nl-NL" sz="1400" dirty="0" smtClean="0">
                <a:latin typeface="+mj-lt"/>
                <a:cs typeface="Arial" pitchFamily="34" charset="0"/>
              </a:rPr>
              <a:t> </a:t>
            </a:r>
            <a:r>
              <a:rPr lang="nl-NL" sz="1400" b="1" dirty="0" smtClean="0">
                <a:latin typeface="+mj-lt"/>
                <a:cs typeface="Arial" pitchFamily="34" charset="0"/>
              </a:rPr>
              <a:t>PET: 90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err="1" smtClean="0">
                <a:latin typeface="+mj-lt"/>
                <a:cs typeface="Arial" pitchFamily="34" charset="0"/>
              </a:rPr>
              <a:t>Facings</a:t>
            </a:r>
            <a:r>
              <a:rPr lang="nl-NL" sz="1400" dirty="0" smtClean="0">
                <a:latin typeface="+mj-lt"/>
                <a:cs typeface="Arial" pitchFamily="34" charset="0"/>
              </a:rPr>
              <a:t> per </a:t>
            </a:r>
            <a:r>
              <a:rPr lang="nl-NL" sz="1400" dirty="0" err="1" smtClean="0">
                <a:latin typeface="+mj-lt"/>
                <a:cs typeface="Arial" pitchFamily="34" charset="0"/>
              </a:rPr>
              <a:t>shelf</a:t>
            </a:r>
            <a:r>
              <a:rPr lang="nl-NL" sz="1400" dirty="0" smtClean="0">
                <a:latin typeface="+mj-lt"/>
                <a:cs typeface="Arial" pitchFamily="34" charset="0"/>
              </a:rPr>
              <a:t>: 6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err="1" smtClean="0">
                <a:latin typeface="+mj-lt"/>
                <a:cs typeface="Arial" pitchFamily="34" charset="0"/>
              </a:rPr>
              <a:t>Noise</a:t>
            </a:r>
            <a:r>
              <a:rPr lang="nl-NL" sz="1400" dirty="0" smtClean="0">
                <a:latin typeface="+mj-lt"/>
                <a:cs typeface="Arial" pitchFamily="34" charset="0"/>
              </a:rPr>
              <a:t> (dB) : 53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b="1" dirty="0" smtClean="0">
                <a:latin typeface="+mj-lt"/>
                <a:cs typeface="Arial" pitchFamily="34" charset="0"/>
              </a:rPr>
              <a:t>Prijs: € 400,-</a:t>
            </a:r>
            <a:endParaRPr lang="nl-NL" sz="1400" dirty="0" smtClean="0"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 smtClean="0"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 lvl="1"/>
            <a:endParaRPr lang="nl-NL" dirty="0">
              <a:latin typeface="Arial" pitchFamily="34" charset="0"/>
              <a:cs typeface="Arial" pitchFamily="34" charset="0"/>
            </a:endParaRPr>
          </a:p>
          <a:p>
            <a:pPr lvl="1"/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Left-Right Arrow 2"/>
          <p:cNvSpPr/>
          <p:nvPr/>
        </p:nvSpPr>
        <p:spPr bwMode="auto">
          <a:xfrm>
            <a:off x="3551582" y="2369519"/>
            <a:ext cx="1216152" cy="484632"/>
          </a:xfrm>
          <a:prstGeom prst="left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</a:pPr>
            <a:endParaRPr lang="nl-NL" sz="14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eft-Right Arrow 11"/>
          <p:cNvSpPr/>
          <p:nvPr/>
        </p:nvSpPr>
        <p:spPr bwMode="auto">
          <a:xfrm>
            <a:off x="3577390" y="4636469"/>
            <a:ext cx="1216152" cy="484632"/>
          </a:xfrm>
          <a:prstGeom prst="left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</a:pPr>
            <a:endParaRPr lang="nl-NL" sz="1400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705" y="1678408"/>
            <a:ext cx="1812896" cy="209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120" y="1621258"/>
            <a:ext cx="1619913" cy="215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46" y="2893034"/>
            <a:ext cx="680604" cy="87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82346" y="2571480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nl-N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Bovenkant</a:t>
            </a:r>
          </a:p>
        </p:txBody>
      </p:sp>
    </p:spTree>
    <p:extLst>
      <p:ext uri="{BB962C8B-B14F-4D97-AF65-F5344CB8AC3E}">
        <p14:creationId xmlns:p14="http://schemas.microsoft.com/office/powerpoint/2010/main" val="25178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74F9A-494C-4D3F-8030-4FDA9AA38AE1}" type="slidenum">
              <a:rPr lang="en-US" sz="1000" noProof="1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sz="1000" noProof="1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583" y="165934"/>
            <a:ext cx="33198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sz="3600" dirty="0" smtClean="0">
                <a:solidFill>
                  <a:prstClr val="black"/>
                </a:solidFill>
                <a:latin typeface="Calibri"/>
              </a:rPr>
              <a:t>Medium</a:t>
            </a:r>
            <a:r>
              <a:rPr lang="nl-NL" sz="3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nl-NL" sz="3600" dirty="0" err="1" smtClean="0">
                <a:solidFill>
                  <a:prstClr val="black"/>
                </a:solidFill>
                <a:latin typeface="Calibri"/>
              </a:rPr>
              <a:t>coolers</a:t>
            </a:r>
            <a:r>
              <a:rPr lang="nl-NL" sz="3600" dirty="0" smtClean="0">
                <a:solidFill>
                  <a:prstClr val="black"/>
                </a:solidFill>
                <a:latin typeface="Calibri"/>
              </a:rPr>
              <a:t> </a:t>
            </a:r>
            <a:endParaRPr lang="nl-NL" sz="3600" dirty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nl-NL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214" y="1378685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Silent</a:t>
            </a:r>
            <a:r>
              <a:rPr 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cooler</a:t>
            </a:r>
            <a:r>
              <a:rPr lang="nl-N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nl-NL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5" y="2159735"/>
            <a:ext cx="1307891" cy="228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3829050" y="3108842"/>
            <a:ext cx="978408" cy="484632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</a:pPr>
            <a:endParaRPr lang="nl-NL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142" y="2419351"/>
            <a:ext cx="1363646" cy="272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99314" y="137868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Icool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300</a:t>
            </a:r>
            <a:r>
              <a:rPr lang="nl-N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nl-NL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3979" y="4352330"/>
            <a:ext cx="20902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New silent </a:t>
            </a:r>
            <a:r>
              <a:rPr lang="en-US" dirty="0" smtClean="0"/>
              <a:t>cooler?</a:t>
            </a: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: €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426,-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0214" y="4352416"/>
            <a:ext cx="15055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=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: € 400,-</a:t>
            </a:r>
          </a:p>
          <a:p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2841" y="3798333"/>
            <a:ext cx="730095" cy="137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Single Door </a:t>
            </a:r>
            <a:r>
              <a:rPr lang="nl-NL" dirty="0" err="1" smtClean="0"/>
              <a:t>coolers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74F9A-494C-4D3F-8030-4FDA9AA38AE1}" type="slidenum">
              <a:rPr lang="en-US" sz="1000" noProof="1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sz="1000" noProof="1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4825" y="1076325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nl-NL" b="1" dirty="0" err="1" smtClean="0">
                <a:latin typeface="Arial" pitchFamily="34" charset="0"/>
                <a:cs typeface="Arial" pitchFamily="34" charset="0"/>
              </a:rPr>
              <a:t>Klimasan</a:t>
            </a:r>
            <a:endParaRPr lang="nl-NL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nl-N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2013 tot heden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00118" y="1069834"/>
            <a:ext cx="184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nl-NL" b="1" dirty="0" err="1" smtClean="0">
                <a:latin typeface="Arial" pitchFamily="34" charset="0"/>
                <a:cs typeface="Arial" pitchFamily="34" charset="0"/>
              </a:rPr>
              <a:t>Icool</a:t>
            </a:r>
            <a:r>
              <a:rPr lang="nl-NL" b="1" dirty="0" smtClean="0">
                <a:latin typeface="Arial" pitchFamily="34" charset="0"/>
                <a:cs typeface="Arial" pitchFamily="34" charset="0"/>
              </a:rPr>
              <a:t> 500</a:t>
            </a:r>
          </a:p>
          <a:p>
            <a:pPr algn="ctr">
              <a:buNone/>
            </a:pPr>
            <a:r>
              <a:rPr lang="nl-N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Start Q2</a:t>
            </a:r>
            <a:r>
              <a:rPr lang="nl-N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nl-N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27715" y="4532818"/>
            <a:ext cx="3451519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b="1" dirty="0" smtClean="0">
                <a:solidFill>
                  <a:prstClr val="black"/>
                </a:solidFill>
                <a:latin typeface="+mj-lt"/>
              </a:rPr>
              <a:t>2140 x 653 x 667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b="0" dirty="0" smtClean="0">
                <a:solidFill>
                  <a:prstClr val="black"/>
                </a:solidFill>
                <a:latin typeface="+mj-lt"/>
              </a:rPr>
              <a:t>No. of shelves: </a:t>
            </a:r>
            <a:r>
              <a:rPr lang="en-GB" sz="1400" dirty="0" smtClean="0">
                <a:solidFill>
                  <a:prstClr val="black"/>
                </a:solidFill>
                <a:latin typeface="+mj-lt"/>
              </a:rPr>
              <a:t>5+Bodum</a:t>
            </a:r>
            <a:endParaRPr lang="en-GB" sz="1400" b="0" dirty="0" smtClean="0">
              <a:solidFill>
                <a:prstClr val="black"/>
              </a:solidFill>
              <a:latin typeface="+mj-lt"/>
            </a:endParaRP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b="0" dirty="0" smtClean="0">
                <a:solidFill>
                  <a:prstClr val="black"/>
                </a:solidFill>
                <a:latin typeface="+mj-lt"/>
              </a:rPr>
              <a:t>Max. capacity </a:t>
            </a:r>
            <a:r>
              <a:rPr lang="en-GB" sz="1400" b="1" dirty="0" smtClean="0">
                <a:solidFill>
                  <a:prstClr val="black"/>
                </a:solidFill>
                <a:latin typeface="+mj-lt"/>
              </a:rPr>
              <a:t>cans: 528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b="0" dirty="0" smtClean="0">
                <a:solidFill>
                  <a:prstClr val="black"/>
                </a:solidFill>
                <a:latin typeface="+mj-lt"/>
              </a:rPr>
              <a:t>Max. capacity </a:t>
            </a:r>
            <a:r>
              <a:rPr lang="en-GB" sz="1400" b="1" dirty="0" smtClean="0">
                <a:solidFill>
                  <a:prstClr val="black"/>
                </a:solidFill>
                <a:latin typeface="+mj-lt"/>
              </a:rPr>
              <a:t>PET: 240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+mj-lt"/>
              </a:rPr>
              <a:t>Facing per shelf: 8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+mj-lt"/>
              </a:rPr>
              <a:t>Supplier: </a:t>
            </a:r>
            <a:r>
              <a:rPr lang="en-GB" sz="1400" dirty="0" err="1" smtClean="0">
                <a:solidFill>
                  <a:prstClr val="black"/>
                </a:solidFill>
                <a:latin typeface="+mj-lt"/>
              </a:rPr>
              <a:t>Frigoglass</a:t>
            </a:r>
            <a:endParaRPr lang="en-GB" sz="1400" dirty="0" smtClean="0">
              <a:solidFill>
                <a:prstClr val="black"/>
              </a:solidFill>
              <a:latin typeface="+mj-lt"/>
            </a:endParaRP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b="1" dirty="0" err="1" smtClean="0">
                <a:solidFill>
                  <a:prstClr val="black"/>
                </a:solidFill>
                <a:latin typeface="+mj-lt"/>
              </a:rPr>
              <a:t>Prijs</a:t>
            </a:r>
            <a:r>
              <a:rPr lang="en-GB" sz="1400" b="1" dirty="0" smtClean="0">
                <a:solidFill>
                  <a:prstClr val="black"/>
                </a:solidFill>
                <a:latin typeface="+mj-lt"/>
              </a:rPr>
              <a:t>: € 710,-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dirty="0" err="1" smtClean="0">
                <a:solidFill>
                  <a:prstClr val="black"/>
                </a:solidFill>
                <a:latin typeface="+mj-lt"/>
              </a:rPr>
              <a:t>Alleen</a:t>
            </a:r>
            <a:r>
              <a:rPr lang="en-GB" sz="1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  <a:latin typeface="+mj-lt"/>
              </a:rPr>
              <a:t>nieuw</a:t>
            </a:r>
            <a:endParaRPr lang="en-GB" sz="1400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550" y="4502441"/>
            <a:ext cx="2353401" cy="3408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2000" indent="-285750">
              <a:buFont typeface="Arial" panose="020B0604020202020204" pitchFamily="34" charset="0"/>
              <a:buChar char="•"/>
            </a:pPr>
            <a:r>
              <a:rPr lang="nl-NL" sz="1400" b="1" dirty="0" smtClean="0">
                <a:latin typeface="+mj-lt"/>
                <a:cs typeface="Arial" pitchFamily="34" charset="0"/>
              </a:rPr>
              <a:t>H1995 X W595 X D685</a:t>
            </a:r>
          </a:p>
          <a:p>
            <a:pPr marL="314550" indent="-28575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+mj-lt"/>
                <a:cs typeface="Arial" pitchFamily="34" charset="0"/>
              </a:rPr>
              <a:t>No. of </a:t>
            </a:r>
            <a:r>
              <a:rPr lang="nl-NL" sz="1400" dirty="0" err="1" smtClean="0">
                <a:latin typeface="+mj-lt"/>
                <a:cs typeface="Arial" pitchFamily="34" charset="0"/>
              </a:rPr>
              <a:t>shelves</a:t>
            </a:r>
            <a:r>
              <a:rPr lang="nl-NL" sz="1400" dirty="0" smtClean="0">
                <a:latin typeface="+mj-lt"/>
                <a:cs typeface="Arial" pitchFamily="34" charset="0"/>
              </a:rPr>
              <a:t>: 5+ </a:t>
            </a:r>
            <a:r>
              <a:rPr lang="nl-NL" sz="1400" dirty="0" err="1" smtClean="0">
                <a:latin typeface="+mj-lt"/>
                <a:cs typeface="Arial" pitchFamily="34" charset="0"/>
              </a:rPr>
              <a:t>bodum</a:t>
            </a:r>
            <a:endParaRPr lang="nl-NL" sz="1400" dirty="0" smtClean="0">
              <a:latin typeface="+mj-lt"/>
              <a:cs typeface="Arial" pitchFamily="34" charset="0"/>
            </a:endParaRP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+mj-lt"/>
                <a:cs typeface="Arial" pitchFamily="34" charset="0"/>
              </a:rPr>
              <a:t>Max. </a:t>
            </a:r>
            <a:r>
              <a:rPr lang="nl-NL" sz="1400" dirty="0" err="1" smtClean="0">
                <a:latin typeface="+mj-lt"/>
                <a:cs typeface="Arial" pitchFamily="34" charset="0"/>
              </a:rPr>
              <a:t>capacity</a:t>
            </a:r>
            <a:r>
              <a:rPr lang="nl-NL" sz="1400" dirty="0" smtClean="0">
                <a:latin typeface="+mj-lt"/>
                <a:cs typeface="Arial" pitchFamily="34" charset="0"/>
              </a:rPr>
              <a:t> </a:t>
            </a:r>
            <a:r>
              <a:rPr lang="nl-NL" sz="1400" b="1" dirty="0" err="1" smtClean="0">
                <a:latin typeface="+mj-lt"/>
                <a:cs typeface="Arial" pitchFamily="34" charset="0"/>
              </a:rPr>
              <a:t>cans</a:t>
            </a:r>
            <a:r>
              <a:rPr lang="nl-NL" sz="1400" b="1" dirty="0" smtClean="0">
                <a:latin typeface="+mj-lt"/>
                <a:cs typeface="Arial" pitchFamily="34" charset="0"/>
              </a:rPr>
              <a:t>: 500</a:t>
            </a:r>
            <a:endParaRPr lang="nl-NL" sz="1400" dirty="0" smtClean="0">
              <a:latin typeface="+mj-lt"/>
              <a:cs typeface="Arial" pitchFamily="34" charset="0"/>
            </a:endParaRP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err="1" smtClean="0">
                <a:latin typeface="+mj-lt"/>
                <a:cs typeface="Arial" pitchFamily="34" charset="0"/>
              </a:rPr>
              <a:t>Max.capacity</a:t>
            </a:r>
            <a:r>
              <a:rPr lang="nl-NL" sz="1400" dirty="0" smtClean="0">
                <a:latin typeface="+mj-lt"/>
                <a:cs typeface="Arial" pitchFamily="34" charset="0"/>
              </a:rPr>
              <a:t> </a:t>
            </a:r>
            <a:r>
              <a:rPr lang="nl-NL" sz="1400" b="1" dirty="0" smtClean="0">
                <a:latin typeface="+mj-lt"/>
                <a:cs typeface="Arial" pitchFamily="34" charset="0"/>
              </a:rPr>
              <a:t>PET: 250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err="1" smtClean="0">
                <a:latin typeface="+mj-lt"/>
                <a:cs typeface="Arial" pitchFamily="34" charset="0"/>
              </a:rPr>
              <a:t>Facings</a:t>
            </a:r>
            <a:r>
              <a:rPr lang="nl-NL" sz="1400" dirty="0" smtClean="0">
                <a:latin typeface="+mj-lt"/>
                <a:cs typeface="Arial" pitchFamily="34" charset="0"/>
              </a:rPr>
              <a:t> per </a:t>
            </a:r>
            <a:r>
              <a:rPr lang="nl-NL" sz="1400" dirty="0" err="1" smtClean="0">
                <a:latin typeface="+mj-lt"/>
                <a:cs typeface="Arial" pitchFamily="34" charset="0"/>
              </a:rPr>
              <a:t>shelf</a:t>
            </a:r>
            <a:r>
              <a:rPr lang="nl-NL" sz="1400" dirty="0" smtClean="0">
                <a:latin typeface="+mj-lt"/>
                <a:cs typeface="Arial" pitchFamily="34" charset="0"/>
              </a:rPr>
              <a:t>: 7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err="1" smtClean="0"/>
              <a:t>Supplier</a:t>
            </a:r>
            <a:r>
              <a:rPr lang="nl-NL" sz="1400" dirty="0" smtClean="0"/>
              <a:t>: </a:t>
            </a:r>
            <a:r>
              <a:rPr lang="nl-NL" sz="1400" dirty="0" err="1" smtClean="0"/>
              <a:t>Frigiglass</a:t>
            </a:r>
            <a:endParaRPr lang="nl-NL" sz="1400" dirty="0" smtClean="0">
              <a:latin typeface="+mj-lt"/>
              <a:cs typeface="Arial" pitchFamily="34" charset="0"/>
            </a:endParaRP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b="1" dirty="0" smtClean="0">
                <a:latin typeface="+mj-lt"/>
                <a:cs typeface="Arial" pitchFamily="34" charset="0"/>
              </a:rPr>
              <a:t>Prijs: € 992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+mj-lt"/>
                <a:cs typeface="Arial" pitchFamily="34" charset="0"/>
              </a:rPr>
              <a:t>Alleen </a:t>
            </a:r>
            <a:r>
              <a:rPr lang="nl-NL" sz="1400" dirty="0" err="1" smtClean="0">
                <a:latin typeface="+mj-lt"/>
                <a:cs typeface="Arial" pitchFamily="34" charset="0"/>
              </a:rPr>
              <a:t>refurb</a:t>
            </a:r>
            <a:endParaRPr lang="nl-NL" sz="1400" dirty="0" smtClean="0"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 smtClean="0"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 lvl="1"/>
            <a:endParaRPr lang="nl-NL" dirty="0">
              <a:latin typeface="Arial" pitchFamily="34" charset="0"/>
              <a:cs typeface="Arial" pitchFamily="34" charset="0"/>
            </a:endParaRPr>
          </a:p>
          <a:p>
            <a:pPr lvl="1"/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15" y="1627968"/>
            <a:ext cx="1165743" cy="287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19" y="1716165"/>
            <a:ext cx="1287579" cy="287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e96180\AppData\Local\Microsoft\Windows\Temporary Internet Files\Content.Outlook\RGNUHPV9\D_372_SC_M4C 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16" y="1841467"/>
            <a:ext cx="1315768" cy="28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69606" y="1076325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nl-NL" b="1" dirty="0" err="1" smtClean="0">
                <a:latin typeface="Arial" pitchFamily="34" charset="0"/>
                <a:cs typeface="Arial" pitchFamily="34" charset="0"/>
              </a:rPr>
              <a:t>Tower</a:t>
            </a:r>
            <a:endParaRPr lang="nl-NL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nl-N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2009 tot 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6" y="1550102"/>
            <a:ext cx="1423988" cy="304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40503" y="1085850"/>
            <a:ext cx="1069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nl-NL" b="1" dirty="0" smtClean="0">
                <a:latin typeface="Arial" pitchFamily="34" charset="0"/>
                <a:cs typeface="Arial" pitchFamily="34" charset="0"/>
              </a:rPr>
              <a:t>Super 7</a:t>
            </a:r>
          </a:p>
          <a:p>
            <a:pPr algn="ctr">
              <a:buNone/>
            </a:pPr>
            <a:r>
              <a:rPr lang="nl-N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 2009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09839" y="4532818"/>
            <a:ext cx="2097369" cy="3408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14550" indent="-28575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b="1" dirty="0" smtClean="0">
                <a:latin typeface="+mj-lt"/>
                <a:cs typeface="Arial" pitchFamily="34" charset="0"/>
              </a:rPr>
              <a:t>2105 X 600 X 745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+mj-lt"/>
                <a:cs typeface="Arial" pitchFamily="34" charset="0"/>
              </a:rPr>
              <a:t>No. of </a:t>
            </a:r>
            <a:r>
              <a:rPr lang="nl-NL" sz="1400" dirty="0" err="1" smtClean="0">
                <a:latin typeface="+mj-lt"/>
                <a:cs typeface="Arial" pitchFamily="34" charset="0"/>
              </a:rPr>
              <a:t>shelves</a:t>
            </a:r>
            <a:r>
              <a:rPr lang="nl-NL" sz="1400" dirty="0" smtClean="0">
                <a:latin typeface="+mj-lt"/>
                <a:cs typeface="Arial" pitchFamily="34" charset="0"/>
              </a:rPr>
              <a:t>: 6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+mj-lt"/>
                <a:cs typeface="Arial" pitchFamily="34" charset="0"/>
              </a:rPr>
              <a:t>Max. </a:t>
            </a:r>
            <a:r>
              <a:rPr lang="nl-NL" sz="1400" dirty="0" err="1" smtClean="0">
                <a:latin typeface="+mj-lt"/>
                <a:cs typeface="Arial" pitchFamily="34" charset="0"/>
              </a:rPr>
              <a:t>capacity</a:t>
            </a:r>
            <a:r>
              <a:rPr lang="nl-NL" sz="1400" dirty="0" smtClean="0">
                <a:latin typeface="+mj-lt"/>
                <a:cs typeface="Arial" pitchFamily="34" charset="0"/>
              </a:rPr>
              <a:t> </a:t>
            </a:r>
            <a:r>
              <a:rPr lang="nl-NL" sz="1400" b="1" dirty="0" err="1" smtClean="0">
                <a:latin typeface="+mj-lt"/>
                <a:cs typeface="Arial" pitchFamily="34" charset="0"/>
              </a:rPr>
              <a:t>cans</a:t>
            </a:r>
            <a:r>
              <a:rPr lang="nl-NL" sz="1400" b="1" dirty="0" smtClean="0">
                <a:latin typeface="+mj-lt"/>
                <a:cs typeface="Arial" pitchFamily="34" charset="0"/>
              </a:rPr>
              <a:t>: 390</a:t>
            </a:r>
            <a:endParaRPr lang="nl-NL" sz="1400" dirty="0" smtClean="0">
              <a:latin typeface="+mj-lt"/>
              <a:cs typeface="Arial" pitchFamily="34" charset="0"/>
            </a:endParaRP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err="1" smtClean="0">
                <a:latin typeface="+mj-lt"/>
                <a:cs typeface="Arial" pitchFamily="34" charset="0"/>
              </a:rPr>
              <a:t>Max.capacity</a:t>
            </a:r>
            <a:r>
              <a:rPr lang="nl-NL" sz="1400" dirty="0" smtClean="0">
                <a:latin typeface="+mj-lt"/>
                <a:cs typeface="Arial" pitchFamily="34" charset="0"/>
              </a:rPr>
              <a:t> </a:t>
            </a:r>
            <a:r>
              <a:rPr lang="nl-NL" sz="1400" b="1" dirty="0" smtClean="0">
                <a:latin typeface="+mj-lt"/>
                <a:cs typeface="Arial" pitchFamily="34" charset="0"/>
              </a:rPr>
              <a:t>PET: 243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err="1" smtClean="0">
                <a:latin typeface="+mj-lt"/>
                <a:cs typeface="Arial" pitchFamily="34" charset="0"/>
              </a:rPr>
              <a:t>Facings</a:t>
            </a:r>
            <a:r>
              <a:rPr lang="nl-NL" sz="1400" dirty="0" smtClean="0">
                <a:latin typeface="+mj-lt"/>
                <a:cs typeface="Arial" pitchFamily="34" charset="0"/>
              </a:rPr>
              <a:t> per </a:t>
            </a:r>
            <a:r>
              <a:rPr lang="nl-NL" sz="1400" dirty="0" err="1" smtClean="0">
                <a:latin typeface="+mj-lt"/>
                <a:cs typeface="Arial" pitchFamily="34" charset="0"/>
              </a:rPr>
              <a:t>shelf</a:t>
            </a:r>
            <a:r>
              <a:rPr lang="nl-NL" sz="1400" dirty="0" smtClean="0">
                <a:latin typeface="+mj-lt"/>
                <a:cs typeface="Arial" pitchFamily="34" charset="0"/>
              </a:rPr>
              <a:t>: 7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err="1" smtClean="0">
                <a:latin typeface="+mj-lt"/>
                <a:cs typeface="Arial" pitchFamily="34" charset="0"/>
              </a:rPr>
              <a:t>Supplier</a:t>
            </a:r>
            <a:r>
              <a:rPr lang="nl-NL" sz="1400" dirty="0" smtClean="0">
                <a:latin typeface="+mj-lt"/>
                <a:cs typeface="Arial" pitchFamily="34" charset="0"/>
              </a:rPr>
              <a:t>: ISA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b="1" dirty="0" smtClean="0">
                <a:latin typeface="+mj-lt"/>
                <a:cs typeface="Arial" pitchFamily="34" charset="0"/>
              </a:rPr>
              <a:t>Prijs: € 914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+mj-lt"/>
                <a:cs typeface="Arial" pitchFamily="34" charset="0"/>
              </a:rPr>
              <a:t>Alleen </a:t>
            </a:r>
            <a:r>
              <a:rPr lang="nl-NL" sz="1400" dirty="0" err="1" smtClean="0">
                <a:latin typeface="+mj-lt"/>
                <a:cs typeface="Arial" pitchFamily="34" charset="0"/>
              </a:rPr>
              <a:t>refurb</a:t>
            </a:r>
            <a:endParaRPr lang="nl-NL" sz="1400" dirty="0" smtClean="0"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 smtClean="0"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 lvl="1"/>
            <a:endParaRPr lang="nl-NL" dirty="0">
              <a:latin typeface="Arial" pitchFamily="34" charset="0"/>
              <a:cs typeface="Arial" pitchFamily="34" charset="0"/>
            </a:endParaRPr>
          </a:p>
          <a:p>
            <a:pPr lvl="1"/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6454" y="4502312"/>
            <a:ext cx="2210413" cy="3408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14550" indent="-28575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b="1" dirty="0" smtClean="0">
                <a:latin typeface="+mj-lt"/>
                <a:cs typeface="Arial" pitchFamily="34" charset="0"/>
              </a:rPr>
              <a:t>1985 X 595 X 640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+mj-lt"/>
                <a:cs typeface="Arial" pitchFamily="34" charset="0"/>
              </a:rPr>
              <a:t>No. of </a:t>
            </a:r>
            <a:r>
              <a:rPr lang="nl-NL" sz="1400" dirty="0" err="1" smtClean="0">
                <a:latin typeface="+mj-lt"/>
                <a:cs typeface="Arial" pitchFamily="34" charset="0"/>
              </a:rPr>
              <a:t>shelves</a:t>
            </a:r>
            <a:r>
              <a:rPr lang="nl-NL" sz="1400" dirty="0" smtClean="0">
                <a:latin typeface="+mj-lt"/>
                <a:cs typeface="Arial" pitchFamily="34" charset="0"/>
              </a:rPr>
              <a:t>: 5+ </a:t>
            </a:r>
            <a:r>
              <a:rPr lang="nl-NL" sz="1400" dirty="0" err="1" smtClean="0">
                <a:latin typeface="+mj-lt"/>
                <a:cs typeface="Arial" pitchFamily="34" charset="0"/>
              </a:rPr>
              <a:t>bodum</a:t>
            </a:r>
            <a:endParaRPr lang="nl-NL" sz="1400" dirty="0" smtClean="0">
              <a:latin typeface="+mj-lt"/>
              <a:cs typeface="Arial" pitchFamily="34" charset="0"/>
            </a:endParaRP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+mj-lt"/>
                <a:cs typeface="Arial" pitchFamily="34" charset="0"/>
              </a:rPr>
              <a:t>Max. </a:t>
            </a:r>
            <a:r>
              <a:rPr lang="nl-NL" sz="1400" dirty="0" err="1" smtClean="0">
                <a:latin typeface="+mj-lt"/>
                <a:cs typeface="Arial" pitchFamily="34" charset="0"/>
              </a:rPr>
              <a:t>capacity</a:t>
            </a:r>
            <a:r>
              <a:rPr lang="nl-NL" sz="1400" dirty="0" smtClean="0">
                <a:latin typeface="+mj-lt"/>
                <a:cs typeface="Arial" pitchFamily="34" charset="0"/>
              </a:rPr>
              <a:t> </a:t>
            </a:r>
            <a:r>
              <a:rPr lang="nl-NL" sz="1400" b="1" dirty="0" err="1" smtClean="0">
                <a:latin typeface="+mj-lt"/>
                <a:cs typeface="Arial" pitchFamily="34" charset="0"/>
              </a:rPr>
              <a:t>cans</a:t>
            </a:r>
            <a:r>
              <a:rPr lang="nl-NL" sz="1400" b="1" dirty="0" smtClean="0">
                <a:latin typeface="+mj-lt"/>
                <a:cs typeface="Arial" pitchFamily="34" charset="0"/>
              </a:rPr>
              <a:t>: 399</a:t>
            </a:r>
            <a:endParaRPr lang="nl-NL" sz="1400" dirty="0" smtClean="0">
              <a:latin typeface="+mj-lt"/>
              <a:cs typeface="Arial" pitchFamily="34" charset="0"/>
            </a:endParaRP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err="1" smtClean="0">
                <a:latin typeface="+mj-lt"/>
                <a:cs typeface="Arial" pitchFamily="34" charset="0"/>
              </a:rPr>
              <a:t>Max.capacity</a:t>
            </a:r>
            <a:r>
              <a:rPr lang="nl-NL" sz="1400" dirty="0" smtClean="0">
                <a:latin typeface="+mj-lt"/>
                <a:cs typeface="Arial" pitchFamily="34" charset="0"/>
              </a:rPr>
              <a:t> </a:t>
            </a:r>
            <a:r>
              <a:rPr lang="nl-NL" sz="1400" b="1" dirty="0" smtClean="0">
                <a:latin typeface="+mj-lt"/>
                <a:cs typeface="Arial" pitchFamily="34" charset="0"/>
              </a:rPr>
              <a:t>PET: 224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err="1" smtClean="0">
                <a:latin typeface="+mj-lt"/>
                <a:cs typeface="Arial" pitchFamily="34" charset="0"/>
              </a:rPr>
              <a:t>Facings</a:t>
            </a:r>
            <a:r>
              <a:rPr lang="nl-NL" sz="1400" dirty="0" smtClean="0">
                <a:latin typeface="+mj-lt"/>
                <a:cs typeface="Arial" pitchFamily="34" charset="0"/>
              </a:rPr>
              <a:t> per </a:t>
            </a:r>
            <a:r>
              <a:rPr lang="nl-NL" sz="1400" dirty="0" err="1" smtClean="0">
                <a:latin typeface="+mj-lt"/>
                <a:cs typeface="Arial" pitchFamily="34" charset="0"/>
              </a:rPr>
              <a:t>shelf</a:t>
            </a:r>
            <a:r>
              <a:rPr lang="nl-NL" sz="1400" dirty="0" smtClean="0">
                <a:latin typeface="+mj-lt"/>
                <a:cs typeface="Arial" pitchFamily="34" charset="0"/>
              </a:rPr>
              <a:t>: 7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err="1" smtClean="0">
                <a:latin typeface="+mj-lt"/>
                <a:cs typeface="Arial" pitchFamily="34" charset="0"/>
              </a:rPr>
              <a:t>Supplier</a:t>
            </a:r>
            <a:r>
              <a:rPr lang="nl-NL" sz="1400" dirty="0" smtClean="0">
                <a:latin typeface="+mj-lt"/>
                <a:cs typeface="Arial" pitchFamily="34" charset="0"/>
              </a:rPr>
              <a:t>: </a:t>
            </a:r>
            <a:r>
              <a:rPr lang="nl-NL" sz="1400" dirty="0" err="1" smtClean="0">
                <a:latin typeface="+mj-lt"/>
                <a:cs typeface="Arial" pitchFamily="34" charset="0"/>
              </a:rPr>
              <a:t>Klimasan</a:t>
            </a:r>
            <a:endParaRPr lang="nl-NL" sz="1400" dirty="0" smtClean="0">
              <a:latin typeface="+mj-lt"/>
              <a:cs typeface="Arial" pitchFamily="34" charset="0"/>
            </a:endParaRP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b="1" dirty="0" smtClean="0">
                <a:latin typeface="+mj-lt"/>
                <a:cs typeface="Arial" pitchFamily="34" charset="0"/>
              </a:rPr>
              <a:t>Prijs: € 496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+mj-lt"/>
                <a:cs typeface="Arial" pitchFamily="34" charset="0"/>
              </a:rPr>
              <a:t>Nieuw en </a:t>
            </a:r>
            <a:r>
              <a:rPr lang="nl-NL" sz="1400" dirty="0" err="1" smtClean="0">
                <a:latin typeface="+mj-lt"/>
                <a:cs typeface="Arial" pitchFamily="34" charset="0"/>
              </a:rPr>
              <a:t>refurb</a:t>
            </a:r>
            <a:endParaRPr lang="nl-NL" sz="1400" dirty="0" smtClean="0"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 smtClean="0"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 lvl="1"/>
            <a:endParaRPr lang="nl-NL" dirty="0">
              <a:latin typeface="Arial" pitchFamily="34" charset="0"/>
              <a:cs typeface="Arial" pitchFamily="34" charset="0"/>
            </a:endParaRPr>
          </a:p>
          <a:p>
            <a:pPr lvl="1"/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Double Door </a:t>
            </a:r>
            <a:r>
              <a:rPr lang="nl-NL" dirty="0" err="1" smtClean="0"/>
              <a:t>coolers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74F9A-494C-4D3F-8030-4FDA9AA38AE1}" type="slidenum">
              <a:rPr lang="en-US" sz="1000" noProof="1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sz="1000" noProof="1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4973" y="1098409"/>
            <a:ext cx="1723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nl-NL" b="1" dirty="0" err="1" smtClean="0">
                <a:latin typeface="Arial" pitchFamily="34" charset="0"/>
                <a:cs typeface="Arial" pitchFamily="34" charset="0"/>
              </a:rPr>
              <a:t>Klimasan</a:t>
            </a:r>
            <a:endParaRPr lang="nl-NL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nl-N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2012 tot heden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33243" y="1069833"/>
            <a:ext cx="184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nl-NL" b="1" dirty="0" err="1" smtClean="0">
                <a:latin typeface="Arial" pitchFamily="34" charset="0"/>
                <a:cs typeface="Arial" pitchFamily="34" charset="0"/>
              </a:rPr>
              <a:t>Icool</a:t>
            </a:r>
            <a:r>
              <a:rPr lang="nl-NL" b="1" dirty="0" smtClean="0">
                <a:latin typeface="Arial" pitchFamily="34" charset="0"/>
                <a:cs typeface="Arial" pitchFamily="34" charset="0"/>
              </a:rPr>
              <a:t> 1300</a:t>
            </a:r>
          </a:p>
          <a:p>
            <a:pPr algn="ctr">
              <a:buNone/>
            </a:pPr>
            <a:r>
              <a:rPr lang="nl-N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Start Q2</a:t>
            </a:r>
            <a:r>
              <a:rPr lang="nl-N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nl-N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01955" y="4847684"/>
            <a:ext cx="3451519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b="1" dirty="0" smtClean="0">
                <a:solidFill>
                  <a:prstClr val="black"/>
                </a:solidFill>
                <a:latin typeface="+mj-lt"/>
              </a:rPr>
              <a:t>2140 x 1310 x 745 </a:t>
            </a:r>
            <a:r>
              <a:rPr lang="en-GB" sz="1100" b="1" dirty="0" smtClean="0">
                <a:solidFill>
                  <a:prstClr val="black"/>
                </a:solidFill>
                <a:latin typeface="+mj-lt"/>
              </a:rPr>
              <a:t>(let op </a:t>
            </a:r>
            <a:r>
              <a:rPr lang="en-GB" sz="1100" b="1" dirty="0" err="1" smtClean="0">
                <a:solidFill>
                  <a:prstClr val="black"/>
                </a:solidFill>
                <a:latin typeface="+mj-lt"/>
              </a:rPr>
              <a:t>Icool</a:t>
            </a:r>
            <a:r>
              <a:rPr lang="en-GB" sz="1100" b="1" dirty="0" smtClean="0">
                <a:solidFill>
                  <a:prstClr val="black"/>
                </a:solidFill>
                <a:latin typeface="+mj-lt"/>
              </a:rPr>
              <a:t> is 43cm </a:t>
            </a:r>
            <a:r>
              <a:rPr lang="en-GB" sz="1100" b="1" dirty="0" err="1" smtClean="0">
                <a:solidFill>
                  <a:prstClr val="black"/>
                </a:solidFill>
                <a:latin typeface="+mj-lt"/>
              </a:rPr>
              <a:t>breder</a:t>
            </a:r>
            <a:r>
              <a:rPr lang="en-GB" sz="1100" b="1" dirty="0" smtClean="0">
                <a:solidFill>
                  <a:prstClr val="black"/>
                </a:solidFill>
                <a:latin typeface="+mj-lt"/>
              </a:rPr>
              <a:t>)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b="0" dirty="0" smtClean="0">
                <a:solidFill>
                  <a:prstClr val="black"/>
                </a:solidFill>
                <a:latin typeface="+mj-lt"/>
              </a:rPr>
              <a:t>No. of shelves: </a:t>
            </a:r>
            <a:r>
              <a:rPr lang="en-GB" sz="1400" dirty="0" smtClean="0">
                <a:solidFill>
                  <a:prstClr val="black"/>
                </a:solidFill>
                <a:latin typeface="+mj-lt"/>
              </a:rPr>
              <a:t>5+ </a:t>
            </a:r>
            <a:r>
              <a:rPr lang="en-GB" sz="1400" dirty="0" err="1" smtClean="0">
                <a:solidFill>
                  <a:prstClr val="black"/>
                </a:solidFill>
                <a:latin typeface="+mj-lt"/>
              </a:rPr>
              <a:t>Bodum</a:t>
            </a:r>
            <a:endParaRPr lang="en-GB" sz="1400" b="0" dirty="0" smtClean="0">
              <a:solidFill>
                <a:prstClr val="black"/>
              </a:solidFill>
              <a:latin typeface="+mj-lt"/>
            </a:endParaRP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b="0" dirty="0" smtClean="0">
                <a:solidFill>
                  <a:prstClr val="black"/>
                </a:solidFill>
                <a:latin typeface="+mj-lt"/>
              </a:rPr>
              <a:t>Max. capacity </a:t>
            </a:r>
            <a:r>
              <a:rPr lang="en-GB" sz="1400" b="1" dirty="0" smtClean="0">
                <a:solidFill>
                  <a:prstClr val="black"/>
                </a:solidFill>
                <a:latin typeface="+mj-lt"/>
              </a:rPr>
              <a:t>cans:  1584 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b="0" dirty="0" smtClean="0">
                <a:solidFill>
                  <a:prstClr val="black"/>
                </a:solidFill>
                <a:latin typeface="+mj-lt"/>
              </a:rPr>
              <a:t>Max. capacity </a:t>
            </a:r>
            <a:r>
              <a:rPr lang="en-GB" sz="1400" b="1" dirty="0" smtClean="0">
                <a:solidFill>
                  <a:prstClr val="black"/>
                </a:solidFill>
                <a:latin typeface="+mj-lt"/>
              </a:rPr>
              <a:t>PET: 720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+mj-lt"/>
              </a:rPr>
              <a:t>Facing per shelf: 8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+mj-lt"/>
              </a:rPr>
              <a:t>Supplier: </a:t>
            </a:r>
            <a:r>
              <a:rPr lang="en-GB" sz="1400" dirty="0" err="1" smtClean="0">
                <a:solidFill>
                  <a:prstClr val="black"/>
                </a:solidFill>
                <a:latin typeface="+mj-lt"/>
              </a:rPr>
              <a:t>Frigoglass</a:t>
            </a:r>
            <a:endParaRPr lang="en-GB" sz="1400" dirty="0" smtClean="0">
              <a:solidFill>
                <a:prstClr val="black"/>
              </a:solidFill>
              <a:latin typeface="+mj-lt"/>
            </a:endParaRP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b="1" dirty="0" err="1" smtClean="0">
                <a:solidFill>
                  <a:prstClr val="black"/>
                </a:solidFill>
                <a:latin typeface="+mj-lt"/>
              </a:rPr>
              <a:t>Prijs</a:t>
            </a:r>
            <a:r>
              <a:rPr lang="en-GB" sz="1400" b="1" dirty="0" smtClean="0">
                <a:solidFill>
                  <a:prstClr val="black"/>
                </a:solidFill>
                <a:latin typeface="+mj-lt"/>
              </a:rPr>
              <a:t>: € 1.179,-</a:t>
            </a:r>
          </a:p>
          <a:p>
            <a:pPr marL="171450" indent="-171450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400" dirty="0" err="1" smtClean="0">
                <a:solidFill>
                  <a:prstClr val="black"/>
                </a:solidFill>
                <a:latin typeface="+mj-lt"/>
              </a:rPr>
              <a:t>Alleen</a:t>
            </a:r>
            <a:r>
              <a:rPr lang="en-GB" sz="1400" dirty="0" smtClean="0">
                <a:solidFill>
                  <a:prstClr val="black"/>
                </a:solidFill>
                <a:latin typeface="+mj-lt"/>
              </a:rPr>
              <a:t> new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711" y="1732181"/>
            <a:ext cx="2147789" cy="327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253" y="1517337"/>
            <a:ext cx="2156960" cy="349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591541" y="4847684"/>
            <a:ext cx="2210413" cy="3408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14550" indent="-28575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b="1" dirty="0" smtClean="0">
                <a:latin typeface="+mj-lt"/>
                <a:cs typeface="Arial" pitchFamily="34" charset="0"/>
              </a:rPr>
              <a:t>2010 X 880 X 750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+mj-lt"/>
                <a:cs typeface="Arial" pitchFamily="34" charset="0"/>
              </a:rPr>
              <a:t>No. of </a:t>
            </a:r>
            <a:r>
              <a:rPr lang="nl-NL" sz="1400" dirty="0" err="1" smtClean="0">
                <a:latin typeface="+mj-lt"/>
                <a:cs typeface="Arial" pitchFamily="34" charset="0"/>
              </a:rPr>
              <a:t>shelves</a:t>
            </a:r>
            <a:r>
              <a:rPr lang="nl-NL" sz="1400" dirty="0" smtClean="0">
                <a:latin typeface="+mj-lt"/>
                <a:cs typeface="Arial" pitchFamily="34" charset="0"/>
              </a:rPr>
              <a:t>: 5+ </a:t>
            </a:r>
            <a:r>
              <a:rPr lang="nl-NL" sz="1400" dirty="0" err="1" smtClean="0">
                <a:latin typeface="+mj-lt"/>
                <a:cs typeface="Arial" pitchFamily="34" charset="0"/>
              </a:rPr>
              <a:t>bodum</a:t>
            </a:r>
            <a:endParaRPr lang="nl-NL" sz="1400" dirty="0" smtClean="0">
              <a:latin typeface="+mj-lt"/>
              <a:cs typeface="Arial" pitchFamily="34" charset="0"/>
            </a:endParaRP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+mj-lt"/>
                <a:cs typeface="Arial" pitchFamily="34" charset="0"/>
              </a:rPr>
              <a:t>Max. </a:t>
            </a:r>
            <a:r>
              <a:rPr lang="nl-NL" sz="1400" dirty="0" err="1" smtClean="0">
                <a:latin typeface="+mj-lt"/>
                <a:cs typeface="Arial" pitchFamily="34" charset="0"/>
              </a:rPr>
              <a:t>capacity</a:t>
            </a:r>
            <a:r>
              <a:rPr lang="nl-NL" sz="1400" dirty="0" smtClean="0">
                <a:latin typeface="+mj-lt"/>
                <a:cs typeface="Arial" pitchFamily="34" charset="0"/>
              </a:rPr>
              <a:t> </a:t>
            </a:r>
            <a:r>
              <a:rPr lang="nl-NL" sz="1400" b="1" dirty="0" err="1" smtClean="0">
                <a:latin typeface="+mj-lt"/>
                <a:cs typeface="Arial" pitchFamily="34" charset="0"/>
              </a:rPr>
              <a:t>cans</a:t>
            </a:r>
            <a:r>
              <a:rPr lang="nl-NL" sz="1400" b="1" dirty="0" smtClean="0">
                <a:latin typeface="+mj-lt"/>
                <a:cs typeface="Arial" pitchFamily="34" charset="0"/>
              </a:rPr>
              <a:t>: 720</a:t>
            </a:r>
            <a:endParaRPr lang="nl-NL" sz="1400" dirty="0" smtClean="0">
              <a:latin typeface="+mj-lt"/>
              <a:cs typeface="Arial" pitchFamily="34" charset="0"/>
            </a:endParaRP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err="1" smtClean="0">
                <a:latin typeface="+mj-lt"/>
                <a:cs typeface="Arial" pitchFamily="34" charset="0"/>
              </a:rPr>
              <a:t>Max.capacity</a:t>
            </a:r>
            <a:r>
              <a:rPr lang="nl-NL" sz="1400" dirty="0" smtClean="0">
                <a:latin typeface="+mj-lt"/>
                <a:cs typeface="Arial" pitchFamily="34" charset="0"/>
              </a:rPr>
              <a:t> </a:t>
            </a:r>
            <a:r>
              <a:rPr lang="nl-NL" sz="1400" b="1" dirty="0" smtClean="0">
                <a:latin typeface="+mj-lt"/>
                <a:cs typeface="Arial" pitchFamily="34" charset="0"/>
              </a:rPr>
              <a:t>PET: 375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err="1" smtClean="0">
                <a:latin typeface="+mj-lt"/>
                <a:cs typeface="Arial" pitchFamily="34" charset="0"/>
              </a:rPr>
              <a:t>Facings</a:t>
            </a:r>
            <a:r>
              <a:rPr lang="nl-NL" sz="1400" dirty="0" smtClean="0">
                <a:latin typeface="+mj-lt"/>
                <a:cs typeface="Arial" pitchFamily="34" charset="0"/>
              </a:rPr>
              <a:t> per </a:t>
            </a:r>
            <a:r>
              <a:rPr lang="nl-NL" sz="1400" dirty="0" err="1" smtClean="0">
                <a:latin typeface="+mj-lt"/>
                <a:cs typeface="Arial" pitchFamily="34" charset="0"/>
              </a:rPr>
              <a:t>shelf</a:t>
            </a:r>
            <a:r>
              <a:rPr lang="nl-NL" sz="1400" dirty="0" smtClean="0">
                <a:latin typeface="+mj-lt"/>
                <a:cs typeface="Arial" pitchFamily="34" charset="0"/>
              </a:rPr>
              <a:t>: 7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err="1" smtClean="0">
                <a:latin typeface="+mj-lt"/>
                <a:cs typeface="Arial" pitchFamily="34" charset="0"/>
              </a:rPr>
              <a:t>Supplier</a:t>
            </a:r>
            <a:r>
              <a:rPr lang="nl-NL" sz="1400" dirty="0" smtClean="0">
                <a:latin typeface="+mj-lt"/>
                <a:cs typeface="Arial" pitchFamily="34" charset="0"/>
              </a:rPr>
              <a:t>: </a:t>
            </a:r>
            <a:r>
              <a:rPr lang="nl-NL" sz="1400" dirty="0" err="1" smtClean="0">
                <a:latin typeface="+mj-lt"/>
                <a:cs typeface="Arial" pitchFamily="34" charset="0"/>
              </a:rPr>
              <a:t>Klimasan</a:t>
            </a:r>
            <a:endParaRPr lang="nl-NL" sz="1400" dirty="0" smtClean="0">
              <a:latin typeface="+mj-lt"/>
              <a:cs typeface="Arial" pitchFamily="34" charset="0"/>
            </a:endParaRP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b="1" dirty="0" smtClean="0">
                <a:latin typeface="+mj-lt"/>
                <a:cs typeface="Arial" pitchFamily="34" charset="0"/>
              </a:rPr>
              <a:t>Prijs: € 1.113</a:t>
            </a:r>
          </a:p>
          <a:p>
            <a:pPr marL="172800" indent="-144000">
              <a:spcBef>
                <a:spcPts val="336"/>
              </a:spcBef>
              <a:buFont typeface="Arial" panose="020B0604020202020204" pitchFamily="34" charset="0"/>
              <a:buChar char="•"/>
            </a:pPr>
            <a:r>
              <a:rPr lang="nl-NL" sz="1400" dirty="0" smtClean="0">
                <a:latin typeface="+mj-lt"/>
                <a:cs typeface="Arial" pitchFamily="34" charset="0"/>
              </a:rPr>
              <a:t>Alleen </a:t>
            </a:r>
            <a:r>
              <a:rPr lang="nl-NL" sz="1400" dirty="0" err="1" smtClean="0">
                <a:latin typeface="+mj-lt"/>
                <a:cs typeface="Arial" pitchFamily="34" charset="0"/>
              </a:rPr>
              <a:t>refurb</a:t>
            </a:r>
            <a:endParaRPr lang="nl-NL" sz="1400" dirty="0" smtClean="0"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 smtClean="0"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 lvl="1"/>
            <a:endParaRPr lang="nl-NL" dirty="0">
              <a:latin typeface="Arial" pitchFamily="34" charset="0"/>
              <a:cs typeface="Arial" pitchFamily="34" charset="0"/>
            </a:endParaRPr>
          </a:p>
          <a:p>
            <a:pPr lvl="1"/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3"/>
  <p:tag name="MULTI-LINE" val="true"/>
  <p:tag name="TEXT" val="&amp;Notes and Sources:"/>
  <p:tag name="FILL" val="false"/>
  <p:tag name="OPTIONAL" val="true"/>
  <p:tag name="NAME" val="Notes"/>
  <p:tag name="HEIGHT" val="5"/>
  <p:tag name="INDENTED" val="false"/>
  <p:tag name="CAPTION HEIGHT" val="2"/>
</p:tagLst>
</file>

<file path=ppt/theme/theme1.xml><?xml version="1.0" encoding="utf-8"?>
<a:theme xmlns:a="http://schemas.openxmlformats.org/drawingml/2006/main" name="CCE Europe template">
  <a:themeElements>
    <a:clrScheme name="CCE Europe template 11">
      <a:dk1>
        <a:srgbClr val="000000"/>
      </a:dk1>
      <a:lt1>
        <a:srgbClr val="FFFFFF"/>
      </a:lt1>
      <a:dk2>
        <a:srgbClr val="B2B2B2"/>
      </a:dk2>
      <a:lt2>
        <a:srgbClr val="000000"/>
      </a:lt2>
      <a:accent1>
        <a:srgbClr val="DDDDDD"/>
      </a:accent1>
      <a:accent2>
        <a:srgbClr val="CC0000"/>
      </a:accent2>
      <a:accent3>
        <a:srgbClr val="FFFFFF"/>
      </a:accent3>
      <a:accent4>
        <a:srgbClr val="000000"/>
      </a:accent4>
      <a:accent5>
        <a:srgbClr val="EBEBEB"/>
      </a:accent5>
      <a:accent6>
        <a:srgbClr val="B90000"/>
      </a:accent6>
      <a:hlink>
        <a:srgbClr val="000000"/>
      </a:hlink>
      <a:folHlink>
        <a:srgbClr val="CC0000"/>
      </a:folHlink>
    </a:clrScheme>
    <a:fontScheme name="CCE Europe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0" compatLnSpc="1">
        <a:prstTxWarp prst="textNoShape">
          <a:avLst/>
        </a:prstTxWarp>
        <a:noAutofit/>
      </a:bodyPr>
      <a:lstStyle>
        <a:defPPr marR="0" algn="ctr" defTabSz="914400" rtl="0" eaLnBrk="1" fontAlgn="base" latinLnBrk="0" hangingPunct="1">
          <a:lnSpc>
            <a:spcPct val="85000"/>
          </a:lnSpc>
          <a:spcBef>
            <a:spcPct val="25000"/>
          </a:spcBef>
          <a:spcAft>
            <a:spcPct val="0"/>
          </a:spcAft>
          <a:buClr>
            <a:schemeClr val="bg1"/>
          </a:buClr>
          <a:buSzTx/>
          <a:buNone/>
          <a:tabLst/>
          <a:defRPr sz="1400" b="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buNone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CCE Europe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E Europ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E Europe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E Europe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E Europe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E Europe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E Europe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E Europe template 8">
        <a:dk1>
          <a:srgbClr val="000000"/>
        </a:dk1>
        <a:lt1>
          <a:srgbClr val="B2B2B2"/>
        </a:lt1>
        <a:dk2>
          <a:srgbClr val="FFFFFF"/>
        </a:dk2>
        <a:lt2>
          <a:srgbClr val="000000"/>
        </a:lt2>
        <a:accent1>
          <a:srgbClr val="99CCFF"/>
        </a:accent1>
        <a:accent2>
          <a:srgbClr val="FFE433"/>
        </a:accent2>
        <a:accent3>
          <a:srgbClr val="D5D5D5"/>
        </a:accent3>
        <a:accent4>
          <a:srgbClr val="000000"/>
        </a:accent4>
        <a:accent5>
          <a:srgbClr val="CAE2FF"/>
        </a:accent5>
        <a:accent6>
          <a:srgbClr val="E7CF2D"/>
        </a:accent6>
        <a:hlink>
          <a:srgbClr val="00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E Europe template 9">
        <a:dk1>
          <a:srgbClr val="000000"/>
        </a:dk1>
        <a:lt1>
          <a:srgbClr val="B2B2B2"/>
        </a:lt1>
        <a:dk2>
          <a:srgbClr val="FFFFFF"/>
        </a:dk2>
        <a:lt2>
          <a:srgbClr val="000000"/>
        </a:lt2>
        <a:accent1>
          <a:srgbClr val="99CCFF"/>
        </a:accent1>
        <a:accent2>
          <a:srgbClr val="CC0000"/>
        </a:accent2>
        <a:accent3>
          <a:srgbClr val="D5D5D5"/>
        </a:accent3>
        <a:accent4>
          <a:srgbClr val="000000"/>
        </a:accent4>
        <a:accent5>
          <a:srgbClr val="CAE2FF"/>
        </a:accent5>
        <a:accent6>
          <a:srgbClr val="B90000"/>
        </a:accent6>
        <a:hlink>
          <a:srgbClr val="00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E Europe template 10">
        <a:dk1>
          <a:srgbClr val="000000"/>
        </a:dk1>
        <a:lt1>
          <a:srgbClr val="B2B2B2"/>
        </a:lt1>
        <a:dk2>
          <a:srgbClr val="FFFFFF"/>
        </a:dk2>
        <a:lt2>
          <a:srgbClr val="000000"/>
        </a:lt2>
        <a:accent1>
          <a:srgbClr val="DDDDDD"/>
        </a:accent1>
        <a:accent2>
          <a:srgbClr val="CC0000"/>
        </a:accent2>
        <a:accent3>
          <a:srgbClr val="D5D5D5"/>
        </a:accent3>
        <a:accent4>
          <a:srgbClr val="000000"/>
        </a:accent4>
        <a:accent5>
          <a:srgbClr val="EBEBEB"/>
        </a:accent5>
        <a:accent6>
          <a:srgbClr val="B90000"/>
        </a:accent6>
        <a:hlink>
          <a:srgbClr val="00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E Europe template 11">
        <a:dk1>
          <a:srgbClr val="000000"/>
        </a:dk1>
        <a:lt1>
          <a:srgbClr val="FFFFFF"/>
        </a:lt1>
        <a:dk2>
          <a:srgbClr val="B2B2B2"/>
        </a:dk2>
        <a:lt2>
          <a:srgbClr val="000000"/>
        </a:lt2>
        <a:accent1>
          <a:srgbClr val="DDDDDD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B90000"/>
        </a:accent6>
        <a:hlink>
          <a:srgbClr val="00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4794</TotalTime>
  <Words>483</Words>
  <Application>Microsoft Office PowerPoint</Application>
  <PresentationFormat>On-screen Show (4:3)</PresentationFormat>
  <Paragraphs>129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CCE Europe template</vt:lpstr>
      <vt:lpstr>PowerPoint Presentation</vt:lpstr>
      <vt:lpstr>Minicube vs Icool 40</vt:lpstr>
      <vt:lpstr>Super 5 vs Icool 150</vt:lpstr>
      <vt:lpstr>Medium coolers  </vt:lpstr>
      <vt:lpstr>Single Door coolers</vt:lpstr>
      <vt:lpstr>Double Door coolers</vt:lpstr>
    </vt:vector>
  </TitlesOfParts>
  <Company>Coca-Cola Enterprises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van Troost</dc:creator>
  <cp:lastModifiedBy>Paul van Troost</cp:lastModifiedBy>
  <cp:revision>80</cp:revision>
  <cp:lastPrinted>2014-12-24T14:36:45Z</cp:lastPrinted>
  <dcterms:created xsi:type="dcterms:W3CDTF">2014-12-24T09:14:32Z</dcterms:created>
  <dcterms:modified xsi:type="dcterms:W3CDTF">2015-05-26T08:25:35Z</dcterms:modified>
</cp:coreProperties>
</file>